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4" r:id="rId8"/>
    <p:sldId id="263" r:id="rId9"/>
    <p:sldId id="262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22"/>
    <p:restoredTop sz="94717"/>
  </p:normalViewPr>
  <p:slideViewPr>
    <p:cSldViewPr snapToGrid="0">
      <p:cViewPr varScale="1">
        <p:scale>
          <a:sx n="107" d="100"/>
          <a:sy n="107" d="100"/>
        </p:scale>
        <p:origin x="3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CACB19-30FD-4B5D-B557-FB86FB3E6ADA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777B689-1E69-4F3A-855E-D545E29F9D48}">
      <dgm:prSet/>
      <dgm:spPr/>
      <dgm:t>
        <a:bodyPr/>
        <a:lstStyle/>
        <a:p>
          <a:r>
            <a:rPr lang="en-US"/>
            <a:t>Podcasts</a:t>
          </a:r>
        </a:p>
      </dgm:t>
    </dgm:pt>
    <dgm:pt modelId="{2BE72197-FF21-4748-8DE2-FF99CB4DFE79}" type="parTrans" cxnId="{296152AE-5834-4DCE-A8A9-93805F440151}">
      <dgm:prSet/>
      <dgm:spPr/>
      <dgm:t>
        <a:bodyPr/>
        <a:lstStyle/>
        <a:p>
          <a:endParaRPr lang="en-US"/>
        </a:p>
      </dgm:t>
    </dgm:pt>
    <dgm:pt modelId="{684CC1E1-ECD5-409C-99BD-66D1189FD96E}" type="sibTrans" cxnId="{296152AE-5834-4DCE-A8A9-93805F440151}">
      <dgm:prSet/>
      <dgm:spPr/>
      <dgm:t>
        <a:bodyPr/>
        <a:lstStyle/>
        <a:p>
          <a:endParaRPr lang="en-US"/>
        </a:p>
      </dgm:t>
    </dgm:pt>
    <dgm:pt modelId="{791D1860-21F1-429F-9427-958383E0B5C1}">
      <dgm:prSet/>
      <dgm:spPr/>
      <dgm:t>
        <a:bodyPr/>
        <a:lstStyle/>
        <a:p>
          <a:r>
            <a:rPr lang="en-US"/>
            <a:t>Slides</a:t>
          </a:r>
        </a:p>
      </dgm:t>
    </dgm:pt>
    <dgm:pt modelId="{0B8D254C-C9AA-4CF3-8AA4-1202B64FCA1A}" type="parTrans" cxnId="{504BA39F-DDCC-4577-B33D-381A1442079F}">
      <dgm:prSet/>
      <dgm:spPr/>
      <dgm:t>
        <a:bodyPr/>
        <a:lstStyle/>
        <a:p>
          <a:endParaRPr lang="en-US"/>
        </a:p>
      </dgm:t>
    </dgm:pt>
    <dgm:pt modelId="{BA99AC95-8C90-4FB6-B7EA-1F902B3F0B1D}" type="sibTrans" cxnId="{504BA39F-DDCC-4577-B33D-381A1442079F}">
      <dgm:prSet/>
      <dgm:spPr/>
      <dgm:t>
        <a:bodyPr/>
        <a:lstStyle/>
        <a:p>
          <a:endParaRPr lang="en-US"/>
        </a:p>
      </dgm:t>
    </dgm:pt>
    <dgm:pt modelId="{46FD2DAF-8B42-461B-A038-3351EEA2EB2B}">
      <dgm:prSet/>
      <dgm:spPr/>
      <dgm:t>
        <a:bodyPr/>
        <a:lstStyle/>
        <a:p>
          <a:r>
            <a:rPr lang="en-US"/>
            <a:t>Infographics</a:t>
          </a:r>
        </a:p>
      </dgm:t>
    </dgm:pt>
    <dgm:pt modelId="{87C6146D-8FB7-4379-8369-161076FCE94E}" type="parTrans" cxnId="{7F6FD0DA-C275-433D-8E06-14F02090050E}">
      <dgm:prSet/>
      <dgm:spPr/>
      <dgm:t>
        <a:bodyPr/>
        <a:lstStyle/>
        <a:p>
          <a:endParaRPr lang="en-US"/>
        </a:p>
      </dgm:t>
    </dgm:pt>
    <dgm:pt modelId="{0F4233F6-2874-43B9-880E-83D8ABFB63C3}" type="sibTrans" cxnId="{7F6FD0DA-C275-433D-8E06-14F02090050E}">
      <dgm:prSet/>
      <dgm:spPr/>
      <dgm:t>
        <a:bodyPr/>
        <a:lstStyle/>
        <a:p>
          <a:endParaRPr lang="en-US"/>
        </a:p>
      </dgm:t>
    </dgm:pt>
    <dgm:pt modelId="{0692C579-A378-024D-B444-4829C6EDE8AC}" type="pres">
      <dgm:prSet presAssocID="{9BCACB19-30FD-4B5D-B557-FB86FB3E6ADA}" presName="linear" presStyleCnt="0">
        <dgm:presLayoutVars>
          <dgm:dir/>
          <dgm:animLvl val="lvl"/>
          <dgm:resizeHandles val="exact"/>
        </dgm:presLayoutVars>
      </dgm:prSet>
      <dgm:spPr/>
    </dgm:pt>
    <dgm:pt modelId="{DA7B939D-EB29-054E-B6FA-7AE443BE7DBC}" type="pres">
      <dgm:prSet presAssocID="{B777B689-1E69-4F3A-855E-D545E29F9D48}" presName="parentLin" presStyleCnt="0"/>
      <dgm:spPr/>
    </dgm:pt>
    <dgm:pt modelId="{1E0E6787-A7BA-3349-8920-772EFF2DDE8D}" type="pres">
      <dgm:prSet presAssocID="{B777B689-1E69-4F3A-855E-D545E29F9D48}" presName="parentLeftMargin" presStyleLbl="node1" presStyleIdx="0" presStyleCnt="3"/>
      <dgm:spPr/>
    </dgm:pt>
    <dgm:pt modelId="{4D16CAE6-117B-C64B-802C-6CC1C2E96906}" type="pres">
      <dgm:prSet presAssocID="{B777B689-1E69-4F3A-855E-D545E29F9D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2CE223-F371-AD40-A08F-257D24CEF084}" type="pres">
      <dgm:prSet presAssocID="{B777B689-1E69-4F3A-855E-D545E29F9D48}" presName="negativeSpace" presStyleCnt="0"/>
      <dgm:spPr/>
    </dgm:pt>
    <dgm:pt modelId="{B3D5242E-0180-EF41-9341-1FF19C562BA7}" type="pres">
      <dgm:prSet presAssocID="{B777B689-1E69-4F3A-855E-D545E29F9D48}" presName="childText" presStyleLbl="conFgAcc1" presStyleIdx="0" presStyleCnt="3">
        <dgm:presLayoutVars>
          <dgm:bulletEnabled val="1"/>
        </dgm:presLayoutVars>
      </dgm:prSet>
      <dgm:spPr/>
    </dgm:pt>
    <dgm:pt modelId="{AAC039CF-1E13-9243-8016-CA1039573941}" type="pres">
      <dgm:prSet presAssocID="{684CC1E1-ECD5-409C-99BD-66D1189FD96E}" presName="spaceBetweenRectangles" presStyleCnt="0"/>
      <dgm:spPr/>
    </dgm:pt>
    <dgm:pt modelId="{2BFA52CB-7D9F-B24D-9390-8AC325025E9A}" type="pres">
      <dgm:prSet presAssocID="{791D1860-21F1-429F-9427-958383E0B5C1}" presName="parentLin" presStyleCnt="0"/>
      <dgm:spPr/>
    </dgm:pt>
    <dgm:pt modelId="{B9D68AD6-AD93-CD40-A045-EFCA5E7C2630}" type="pres">
      <dgm:prSet presAssocID="{791D1860-21F1-429F-9427-958383E0B5C1}" presName="parentLeftMargin" presStyleLbl="node1" presStyleIdx="0" presStyleCnt="3"/>
      <dgm:spPr/>
    </dgm:pt>
    <dgm:pt modelId="{B1FDCB05-7C81-4A4C-9A58-52A240BC658B}" type="pres">
      <dgm:prSet presAssocID="{791D1860-21F1-429F-9427-958383E0B5C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D6492F9-5642-AD4C-820C-4F8008D07573}" type="pres">
      <dgm:prSet presAssocID="{791D1860-21F1-429F-9427-958383E0B5C1}" presName="negativeSpace" presStyleCnt="0"/>
      <dgm:spPr/>
    </dgm:pt>
    <dgm:pt modelId="{120A78B7-5CDC-7F4B-B62F-F17CA0A88C26}" type="pres">
      <dgm:prSet presAssocID="{791D1860-21F1-429F-9427-958383E0B5C1}" presName="childText" presStyleLbl="conFgAcc1" presStyleIdx="1" presStyleCnt="3">
        <dgm:presLayoutVars>
          <dgm:bulletEnabled val="1"/>
        </dgm:presLayoutVars>
      </dgm:prSet>
      <dgm:spPr/>
    </dgm:pt>
    <dgm:pt modelId="{B0805D66-9BAE-F149-92C9-00D756F8CBD4}" type="pres">
      <dgm:prSet presAssocID="{BA99AC95-8C90-4FB6-B7EA-1F902B3F0B1D}" presName="spaceBetweenRectangles" presStyleCnt="0"/>
      <dgm:spPr/>
    </dgm:pt>
    <dgm:pt modelId="{5B9CC755-3CAE-F442-A657-F04C01DDA2C3}" type="pres">
      <dgm:prSet presAssocID="{46FD2DAF-8B42-461B-A038-3351EEA2EB2B}" presName="parentLin" presStyleCnt="0"/>
      <dgm:spPr/>
    </dgm:pt>
    <dgm:pt modelId="{DAEDBF64-1F42-004A-BCCA-5275EEF28A5E}" type="pres">
      <dgm:prSet presAssocID="{46FD2DAF-8B42-461B-A038-3351EEA2EB2B}" presName="parentLeftMargin" presStyleLbl="node1" presStyleIdx="1" presStyleCnt="3"/>
      <dgm:spPr/>
    </dgm:pt>
    <dgm:pt modelId="{B53AE74E-A6AB-1F46-BC69-4536CEF03C5A}" type="pres">
      <dgm:prSet presAssocID="{46FD2DAF-8B42-461B-A038-3351EEA2EB2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283464A-9A65-1D4E-BD3D-042BB9DE1152}" type="pres">
      <dgm:prSet presAssocID="{46FD2DAF-8B42-461B-A038-3351EEA2EB2B}" presName="negativeSpace" presStyleCnt="0"/>
      <dgm:spPr/>
    </dgm:pt>
    <dgm:pt modelId="{35BAFC7B-8081-5346-BEE7-C27502D60BB9}" type="pres">
      <dgm:prSet presAssocID="{46FD2DAF-8B42-461B-A038-3351EEA2EB2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5B1D802-D6D9-8A44-88F4-81476688BC5E}" type="presOf" srcId="{B777B689-1E69-4F3A-855E-D545E29F9D48}" destId="{4D16CAE6-117B-C64B-802C-6CC1C2E96906}" srcOrd="1" destOrd="0" presId="urn:microsoft.com/office/officeart/2005/8/layout/list1"/>
    <dgm:cxn modelId="{E54AAD42-EB8C-874B-9970-5AEB17922C87}" type="presOf" srcId="{B777B689-1E69-4F3A-855E-D545E29F9D48}" destId="{1E0E6787-A7BA-3349-8920-772EFF2DDE8D}" srcOrd="0" destOrd="0" presId="urn:microsoft.com/office/officeart/2005/8/layout/list1"/>
    <dgm:cxn modelId="{8C3A6256-C2C9-D245-8714-027ACBD6F605}" type="presOf" srcId="{791D1860-21F1-429F-9427-958383E0B5C1}" destId="{B9D68AD6-AD93-CD40-A045-EFCA5E7C2630}" srcOrd="0" destOrd="0" presId="urn:microsoft.com/office/officeart/2005/8/layout/list1"/>
    <dgm:cxn modelId="{ED4B8865-2B75-6E4D-B9BB-23A06C51E30E}" type="presOf" srcId="{9BCACB19-30FD-4B5D-B557-FB86FB3E6ADA}" destId="{0692C579-A378-024D-B444-4829C6EDE8AC}" srcOrd="0" destOrd="0" presId="urn:microsoft.com/office/officeart/2005/8/layout/list1"/>
    <dgm:cxn modelId="{034F257A-24CD-C34E-B8BB-30452F4157FD}" type="presOf" srcId="{46FD2DAF-8B42-461B-A038-3351EEA2EB2B}" destId="{B53AE74E-A6AB-1F46-BC69-4536CEF03C5A}" srcOrd="1" destOrd="0" presId="urn:microsoft.com/office/officeart/2005/8/layout/list1"/>
    <dgm:cxn modelId="{504BA39F-DDCC-4577-B33D-381A1442079F}" srcId="{9BCACB19-30FD-4B5D-B557-FB86FB3E6ADA}" destId="{791D1860-21F1-429F-9427-958383E0B5C1}" srcOrd="1" destOrd="0" parTransId="{0B8D254C-C9AA-4CF3-8AA4-1202B64FCA1A}" sibTransId="{BA99AC95-8C90-4FB6-B7EA-1F902B3F0B1D}"/>
    <dgm:cxn modelId="{296152AE-5834-4DCE-A8A9-93805F440151}" srcId="{9BCACB19-30FD-4B5D-B557-FB86FB3E6ADA}" destId="{B777B689-1E69-4F3A-855E-D545E29F9D48}" srcOrd="0" destOrd="0" parTransId="{2BE72197-FF21-4748-8DE2-FF99CB4DFE79}" sibTransId="{684CC1E1-ECD5-409C-99BD-66D1189FD96E}"/>
    <dgm:cxn modelId="{7F6FD0DA-C275-433D-8E06-14F02090050E}" srcId="{9BCACB19-30FD-4B5D-B557-FB86FB3E6ADA}" destId="{46FD2DAF-8B42-461B-A038-3351EEA2EB2B}" srcOrd="2" destOrd="0" parTransId="{87C6146D-8FB7-4379-8369-161076FCE94E}" sibTransId="{0F4233F6-2874-43B9-880E-83D8ABFB63C3}"/>
    <dgm:cxn modelId="{2FC50EE2-D7A7-4F4E-9AAD-439F7737F38D}" type="presOf" srcId="{791D1860-21F1-429F-9427-958383E0B5C1}" destId="{B1FDCB05-7C81-4A4C-9A58-52A240BC658B}" srcOrd="1" destOrd="0" presId="urn:microsoft.com/office/officeart/2005/8/layout/list1"/>
    <dgm:cxn modelId="{87EA3AF2-2E6E-7942-9A6D-99E6606856AD}" type="presOf" srcId="{46FD2DAF-8B42-461B-A038-3351EEA2EB2B}" destId="{DAEDBF64-1F42-004A-BCCA-5275EEF28A5E}" srcOrd="0" destOrd="0" presId="urn:microsoft.com/office/officeart/2005/8/layout/list1"/>
    <dgm:cxn modelId="{A427BD1C-02BD-8743-B90B-0F6640E20286}" type="presParOf" srcId="{0692C579-A378-024D-B444-4829C6EDE8AC}" destId="{DA7B939D-EB29-054E-B6FA-7AE443BE7DBC}" srcOrd="0" destOrd="0" presId="urn:microsoft.com/office/officeart/2005/8/layout/list1"/>
    <dgm:cxn modelId="{C74A6CB7-14C9-4346-896C-819CBEA23207}" type="presParOf" srcId="{DA7B939D-EB29-054E-B6FA-7AE443BE7DBC}" destId="{1E0E6787-A7BA-3349-8920-772EFF2DDE8D}" srcOrd="0" destOrd="0" presId="urn:microsoft.com/office/officeart/2005/8/layout/list1"/>
    <dgm:cxn modelId="{EA2DFC39-75F0-8647-BE7B-69BFDD970CAF}" type="presParOf" srcId="{DA7B939D-EB29-054E-B6FA-7AE443BE7DBC}" destId="{4D16CAE6-117B-C64B-802C-6CC1C2E96906}" srcOrd="1" destOrd="0" presId="urn:microsoft.com/office/officeart/2005/8/layout/list1"/>
    <dgm:cxn modelId="{A38B4551-CC79-094D-BCAD-55466E9AFF40}" type="presParOf" srcId="{0692C579-A378-024D-B444-4829C6EDE8AC}" destId="{EC2CE223-F371-AD40-A08F-257D24CEF084}" srcOrd="1" destOrd="0" presId="urn:microsoft.com/office/officeart/2005/8/layout/list1"/>
    <dgm:cxn modelId="{25947373-CF1F-9A4A-9620-45A60925A42D}" type="presParOf" srcId="{0692C579-A378-024D-B444-4829C6EDE8AC}" destId="{B3D5242E-0180-EF41-9341-1FF19C562BA7}" srcOrd="2" destOrd="0" presId="urn:microsoft.com/office/officeart/2005/8/layout/list1"/>
    <dgm:cxn modelId="{B9D3DF04-70BB-6246-9A32-84F570C27AF1}" type="presParOf" srcId="{0692C579-A378-024D-B444-4829C6EDE8AC}" destId="{AAC039CF-1E13-9243-8016-CA1039573941}" srcOrd="3" destOrd="0" presId="urn:microsoft.com/office/officeart/2005/8/layout/list1"/>
    <dgm:cxn modelId="{FB61621A-1917-ED4A-BFD4-31843FD0F834}" type="presParOf" srcId="{0692C579-A378-024D-B444-4829C6EDE8AC}" destId="{2BFA52CB-7D9F-B24D-9390-8AC325025E9A}" srcOrd="4" destOrd="0" presId="urn:microsoft.com/office/officeart/2005/8/layout/list1"/>
    <dgm:cxn modelId="{793B9EF0-B523-9C4C-AE7B-28E432BE2A94}" type="presParOf" srcId="{2BFA52CB-7D9F-B24D-9390-8AC325025E9A}" destId="{B9D68AD6-AD93-CD40-A045-EFCA5E7C2630}" srcOrd="0" destOrd="0" presId="urn:microsoft.com/office/officeart/2005/8/layout/list1"/>
    <dgm:cxn modelId="{952390B6-6CDD-8648-823A-1E12F6255593}" type="presParOf" srcId="{2BFA52CB-7D9F-B24D-9390-8AC325025E9A}" destId="{B1FDCB05-7C81-4A4C-9A58-52A240BC658B}" srcOrd="1" destOrd="0" presId="urn:microsoft.com/office/officeart/2005/8/layout/list1"/>
    <dgm:cxn modelId="{0B494909-94C3-2248-9884-ED7641160D94}" type="presParOf" srcId="{0692C579-A378-024D-B444-4829C6EDE8AC}" destId="{6D6492F9-5642-AD4C-820C-4F8008D07573}" srcOrd="5" destOrd="0" presId="urn:microsoft.com/office/officeart/2005/8/layout/list1"/>
    <dgm:cxn modelId="{CD9EF91F-1A55-1646-9612-0B708CA0BDAD}" type="presParOf" srcId="{0692C579-A378-024D-B444-4829C6EDE8AC}" destId="{120A78B7-5CDC-7F4B-B62F-F17CA0A88C26}" srcOrd="6" destOrd="0" presId="urn:microsoft.com/office/officeart/2005/8/layout/list1"/>
    <dgm:cxn modelId="{84B923CC-D119-784A-BAC9-6D4D4C17A43B}" type="presParOf" srcId="{0692C579-A378-024D-B444-4829C6EDE8AC}" destId="{B0805D66-9BAE-F149-92C9-00D756F8CBD4}" srcOrd="7" destOrd="0" presId="urn:microsoft.com/office/officeart/2005/8/layout/list1"/>
    <dgm:cxn modelId="{893C55B8-8674-844D-9B2C-D53B89222475}" type="presParOf" srcId="{0692C579-A378-024D-B444-4829C6EDE8AC}" destId="{5B9CC755-3CAE-F442-A657-F04C01DDA2C3}" srcOrd="8" destOrd="0" presId="urn:microsoft.com/office/officeart/2005/8/layout/list1"/>
    <dgm:cxn modelId="{A3FC9C8D-E39D-214B-8110-2EC00A76AC46}" type="presParOf" srcId="{5B9CC755-3CAE-F442-A657-F04C01DDA2C3}" destId="{DAEDBF64-1F42-004A-BCCA-5275EEF28A5E}" srcOrd="0" destOrd="0" presId="urn:microsoft.com/office/officeart/2005/8/layout/list1"/>
    <dgm:cxn modelId="{711CCB9B-6D75-B547-BD52-C6CBF60A427B}" type="presParOf" srcId="{5B9CC755-3CAE-F442-A657-F04C01DDA2C3}" destId="{B53AE74E-A6AB-1F46-BC69-4536CEF03C5A}" srcOrd="1" destOrd="0" presId="urn:microsoft.com/office/officeart/2005/8/layout/list1"/>
    <dgm:cxn modelId="{9F1C5CB1-C64B-6844-BE09-D07013297CCD}" type="presParOf" srcId="{0692C579-A378-024D-B444-4829C6EDE8AC}" destId="{3283464A-9A65-1D4E-BD3D-042BB9DE1152}" srcOrd="9" destOrd="0" presId="urn:microsoft.com/office/officeart/2005/8/layout/list1"/>
    <dgm:cxn modelId="{2F437CC4-379E-1046-BE75-889FEEC53BD5}" type="presParOf" srcId="{0692C579-A378-024D-B444-4829C6EDE8AC}" destId="{35BAFC7B-8081-5346-BEE7-C27502D60BB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D5242E-0180-EF41-9341-1FF19C562BA7}">
      <dsp:nvSpPr>
        <dsp:cNvPr id="0" name=""/>
        <dsp:cNvSpPr/>
      </dsp:nvSpPr>
      <dsp:spPr>
        <a:xfrm>
          <a:off x="0" y="632556"/>
          <a:ext cx="6364224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6CAE6-117B-C64B-802C-6CC1C2E96906}">
      <dsp:nvSpPr>
        <dsp:cNvPr id="0" name=""/>
        <dsp:cNvSpPr/>
      </dsp:nvSpPr>
      <dsp:spPr>
        <a:xfrm>
          <a:off x="318211" y="12636"/>
          <a:ext cx="4454956" cy="1239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387" tIns="0" rIns="168387" bIns="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Podcasts</a:t>
          </a:r>
        </a:p>
      </dsp:txBody>
      <dsp:txXfrm>
        <a:off x="378735" y="73160"/>
        <a:ext cx="4333908" cy="1118792"/>
      </dsp:txXfrm>
    </dsp:sp>
    <dsp:sp modelId="{120A78B7-5CDC-7F4B-B62F-F17CA0A88C26}">
      <dsp:nvSpPr>
        <dsp:cNvPr id="0" name=""/>
        <dsp:cNvSpPr/>
      </dsp:nvSpPr>
      <dsp:spPr>
        <a:xfrm>
          <a:off x="0" y="2537676"/>
          <a:ext cx="6364224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FDCB05-7C81-4A4C-9A58-52A240BC658B}">
      <dsp:nvSpPr>
        <dsp:cNvPr id="0" name=""/>
        <dsp:cNvSpPr/>
      </dsp:nvSpPr>
      <dsp:spPr>
        <a:xfrm>
          <a:off x="318211" y="1917756"/>
          <a:ext cx="4454956" cy="123984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387" tIns="0" rIns="168387" bIns="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Slides</a:t>
          </a:r>
        </a:p>
      </dsp:txBody>
      <dsp:txXfrm>
        <a:off x="378735" y="1978280"/>
        <a:ext cx="4333908" cy="1118792"/>
      </dsp:txXfrm>
    </dsp:sp>
    <dsp:sp modelId="{35BAFC7B-8081-5346-BEE7-C27502D60BB9}">
      <dsp:nvSpPr>
        <dsp:cNvPr id="0" name=""/>
        <dsp:cNvSpPr/>
      </dsp:nvSpPr>
      <dsp:spPr>
        <a:xfrm>
          <a:off x="0" y="4442795"/>
          <a:ext cx="6364224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AE74E-A6AB-1F46-BC69-4536CEF03C5A}">
      <dsp:nvSpPr>
        <dsp:cNvPr id="0" name=""/>
        <dsp:cNvSpPr/>
      </dsp:nvSpPr>
      <dsp:spPr>
        <a:xfrm>
          <a:off x="318211" y="3822876"/>
          <a:ext cx="4454956" cy="12398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387" tIns="0" rIns="168387" bIns="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Infographics</a:t>
          </a:r>
        </a:p>
      </dsp:txBody>
      <dsp:txXfrm>
        <a:off x="378735" y="3883400"/>
        <a:ext cx="4333908" cy="1118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C5509-DC5E-85B3-BA15-53C4913608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5415F3-6A5F-4CB7-B6CA-56D3EEC97D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06430-5398-F717-5E7B-6564F1B03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2A8A27-A121-094C-79BD-3C2543D67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A9436-02B6-E74C-D6CF-2120A5358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438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B900D-D340-36E9-DAF7-446DDA01F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82624-757F-E565-0BC8-CC30601FB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D01C1-02D6-336D-CF4A-1A2EC984F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39E23-1ADA-847C-CAF5-7E7434E72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77B56-AC0F-2CD3-9D7E-DC63529FA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262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88E16-D3D0-70FF-78D9-422903E46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C9FD0E-FAE6-F808-23A4-C3B0E7D6CF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68DDD-0D11-141C-5AF9-C029C1435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20BC02-AD5E-A752-5591-FE414A87D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68B7C-7309-E4F5-5639-659CCDB02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53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C3D76-96B6-F14D-238D-83B3F6668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0D19E-B463-175B-A7B7-2546775D1A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464F5-EE64-5ECD-B7EB-308A32B6D7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C935DB-319E-FC70-E7A0-77BE4DE31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7200A-1C6B-B90D-B184-17DC95568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157AE7-61A2-3763-4DC5-B8B1600B3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192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2A33B-0D09-653D-B87E-B7B58044F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80ABC8-A9AD-E92E-72CB-71B09D1C48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CA38A-4DB3-EC81-3B1C-864A5DB85D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98669-9371-2FED-3E59-AD21ABE7A0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B96D66-EB62-1749-189D-DAC6AE9036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A9C2BB-936B-52F3-FB6A-BD701403F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115E1F-B881-CF19-08FF-FDEA3F7CB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C3FFB4-054C-E502-2F17-A025B36D4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430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0E0C1-D853-0F68-E28C-A3D792F3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62EE16-61D9-4A5E-E6B1-BA3046274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23DB5-823C-90A8-7911-06879E169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E89C1-EDD9-6E21-10FB-89F4AE7EE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032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B8B1B2-7C74-BF03-6BEB-B22967C5A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3CB661-8E8B-D0AA-CB22-CA5C3D2A8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81D0A-E642-84C0-0854-A85120D24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596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AD4D6-AE72-7BD1-7DC2-210B30C98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13D47-8611-D3C2-BEFD-AC4074738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191080-1233-270B-1A03-95E543B15D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9B7B32-3242-B2F3-F504-BFD2AA5FD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30D70-DFE9-E0E2-98A8-671FD7DA7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9C7057-3985-BB3E-C04A-3F2B8B4C0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644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1F7C4-C948-05AB-1503-DA8AEA522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DC713D-A330-87E5-8638-B08DC504D8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01331-9872-56A0-2785-99849F4CF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4D6A51-571C-A25A-94E4-847F10ACD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89DFC-94AB-7B71-6C99-78A530E0D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33E7A-AEB5-5856-93E4-1F83D5782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377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7F6A6-FDE6-0863-D1DF-C905C4C53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F084D6-1A06-AE90-E321-B94883D4FD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305B1-27D4-9EDE-1DD6-D09E628B9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875168-E740-8DB7-3345-A02F3F7D6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B1B22-9667-9FE9-245A-6BC70B449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698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A1C310-8D67-C01D-0141-108ECC4984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DEF7C3-813E-A8F4-06B6-917AAEAAAD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8B89E-0134-364E-9AF5-E5852B6F3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8AE5AE-894E-C523-EEBC-C8779875C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5C8BF-7DC6-D076-8EAA-6786DBA1C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29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8A8945-C4C0-DB3C-B3CD-5728A7DD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771DB-DFBF-D198-6B81-5CA8BC105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CD5C0-75C8-05E3-B34D-9FB566B768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231A2A-F042-EE44-82D4-86C24C2CE3E0}" type="datetimeFigureOut">
              <a:rPr lang="en-US" smtClean="0"/>
              <a:t>4/2/26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BBA26-A70B-DA88-2C9A-044A654CB8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56872-582B-1C81-418E-0BF9AB0EF3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C57D6B-3415-EA4F-A153-5ECFAD828C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393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1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video" Target="../media/media8.mp4"/><Relationship Id="rId7" Type="http://schemas.openxmlformats.org/officeDocument/2006/relationships/image" Target="../media/image14.png"/><Relationship Id="rId2" Type="http://schemas.microsoft.com/office/2007/relationships/media" Target="../media/media8.mp4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9.mp4"/><Relationship Id="rId4" Type="http://schemas.microsoft.com/office/2007/relationships/media" Target="../media/media9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6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18.png"/><Relationship Id="rId5" Type="http://schemas.openxmlformats.org/officeDocument/2006/relationships/hyperlink" Target="https://davidfetterman.com/infographic.png" TargetMode="Externa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avidfetterman.com/Arkansas_Communities_Fighting_Menthol_Tobacco.m4a" TargetMode="Externa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hyperlink" Target="https://davidfetterman.com/Tobacco_s_Target_in_Arkansas.mp4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avidfetterman.com/Tobacco_s_Target_in_Arkansas.mp4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mailto:linda@lfdconsulting.com" TargetMode="Externa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hyperlink" Target="mailto:Fettermanassociates@gmail.com" TargetMode="External"/><Relationship Id="rId11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hyperlink" Target="https://davidfetterman.com/infographic.png" TargetMode="External"/><Relationship Id="rId4" Type="http://schemas.openxmlformats.org/officeDocument/2006/relationships/image" Target="../media/image22.tiff"/><Relationship Id="rId9" Type="http://schemas.openxmlformats.org/officeDocument/2006/relationships/hyperlink" Target="https://davidfetterman.com/Arkansas_Communities_Fighting_Menthol_Tobacco.m4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CFF4E4-E336-5B03-13C5-BAF053DCB1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893" b="43766"/>
          <a:stretch>
            <a:fillRect/>
          </a:stretch>
        </p:blipFill>
        <p:spPr>
          <a:xfrm>
            <a:off x="2522358" y="368145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478E3-EA0D-AC0D-C8D0-EF4EE2F1E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665" y="468603"/>
            <a:ext cx="3973385" cy="3692028"/>
          </a:xfrm>
          <a:noFill/>
        </p:spPr>
        <p:txBody>
          <a:bodyPr>
            <a:normAutofit fontScale="90000"/>
          </a:bodyPr>
          <a:lstStyle/>
          <a:p>
            <a:r>
              <a:rPr lang="en-US" sz="4800" dirty="0"/>
              <a:t>AI Empowerment Evaluation </a:t>
            </a:r>
            <a:br>
              <a:rPr lang="en-US" sz="4800" dirty="0"/>
            </a:br>
            <a:r>
              <a:rPr lang="en-US" sz="4800" dirty="0"/>
              <a:t>&amp; </a:t>
            </a:r>
            <a:br>
              <a:rPr lang="en-US" sz="4800" dirty="0"/>
            </a:br>
            <a:r>
              <a:rPr lang="en-US" sz="4800" dirty="0"/>
              <a:t>Tobacco Prevention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438B7-B6D4-CD8F-EA5B-BD2AFB910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4980" y="4629234"/>
            <a:ext cx="2954753" cy="1485319"/>
          </a:xfrm>
          <a:noFill/>
        </p:spPr>
        <p:txBody>
          <a:bodyPr>
            <a:normAutofit lnSpcReduction="10000"/>
          </a:bodyPr>
          <a:lstStyle/>
          <a:p>
            <a:pPr algn="l"/>
            <a:r>
              <a:rPr lang="en-US" sz="2000" dirty="0"/>
              <a:t>Dr. David Fetterman &amp; </a:t>
            </a:r>
          </a:p>
          <a:p>
            <a:pPr algn="l"/>
            <a:r>
              <a:rPr lang="en-US" sz="2000" dirty="0"/>
              <a:t>Dr. Linda Delaney</a:t>
            </a:r>
          </a:p>
          <a:p>
            <a:pPr algn="l"/>
            <a:r>
              <a:rPr lang="en-US" sz="2000" dirty="0"/>
              <a:t>Fetterman &amp; Associates</a:t>
            </a:r>
          </a:p>
          <a:p>
            <a:pPr algn="l"/>
            <a:r>
              <a:rPr lang="en-US" sz="2000" dirty="0"/>
              <a:t>April 2, 2026</a:t>
            </a:r>
          </a:p>
        </p:txBody>
      </p:sp>
      <p:pic>
        <p:nvPicPr>
          <p:cNvPr id="13" name="Video 12">
            <a:extLst>
              <a:ext uri="{FF2B5EF4-FFF2-40B4-BE49-F238E27FC236}">
                <a16:creationId xmlns:a16="http://schemas.microsoft.com/office/drawing/2014/main" id="{6C18305E-153A-BE4A-D15E-9714930F2F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89707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3861">
        <p14:prism/>
      </p:transition>
    </mc:Choice>
    <mc:Fallback>
      <p:transition spd="slow" advTm="238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395F8B-EE5C-AF27-F5E5-7B7D7085C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Using NotebookLM to Generate Tobacco Prevention Products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F2C09-D2FD-CB33-8679-27BCB870E5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26257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extLst>
              <a:ext uri="{FF2B5EF4-FFF2-40B4-BE49-F238E27FC236}">
                <a16:creationId xmlns:a16="http://schemas.microsoft.com/office/drawing/2014/main" id="{63FF92C5-3BFF-5707-92D6-6113B60C45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3107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6385">
        <p14:prism/>
      </p:transition>
    </mc:Choice>
    <mc:Fallback>
      <p:transition spd="slow" advTm="1638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7592C-9949-A3AD-F2CD-CE0A16B6A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Podcasts:  First, Add Sources</a:t>
            </a:r>
            <a:br>
              <a:rPr lang="en-US" dirty="0"/>
            </a:br>
            <a:r>
              <a:rPr lang="en-US" dirty="0"/>
              <a:t>                      Second, Select Audio Overview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0540F1-FA41-A7A7-04E4-0B4EE98D4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59612" y="1825625"/>
            <a:ext cx="10072776" cy="4351338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82CFB4F-0E75-04B6-BE5D-DCBC82087C60}"/>
              </a:ext>
            </a:extLst>
          </p:cNvPr>
          <p:cNvCxnSpPr>
            <a:cxnSpLocks/>
          </p:cNvCxnSpPr>
          <p:nvPr/>
        </p:nvCxnSpPr>
        <p:spPr>
          <a:xfrm>
            <a:off x="2391731" y="2266208"/>
            <a:ext cx="0" cy="354297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C3F9D1-AD14-73F9-E9F2-CEE4F304D5F7}"/>
              </a:ext>
            </a:extLst>
          </p:cNvPr>
          <p:cNvCxnSpPr>
            <a:cxnSpLocks/>
          </p:cNvCxnSpPr>
          <p:nvPr/>
        </p:nvCxnSpPr>
        <p:spPr>
          <a:xfrm>
            <a:off x="9158687" y="2266208"/>
            <a:ext cx="0" cy="447321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2" name="Video 11">
            <a:extLst>
              <a:ext uri="{FF2B5EF4-FFF2-40B4-BE49-F238E27FC236}">
                <a16:creationId xmlns:a16="http://schemas.microsoft.com/office/drawing/2014/main" id="{B6D72E22-39AC-A2FF-3C36-E408CAF711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09028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83092">
        <p14:prism/>
      </p:transition>
    </mc:Choice>
    <mc:Fallback>
      <p:transition spd="slow" advTm="830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C98A213-5994-475E-B327-DC6EC27FB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0103D-3DAF-59AB-6F5C-0A49AEDF0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670218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Relevant Sources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4B030A0D-0DAD-4A99-89BB-419527D6A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376" y="1800088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DBEDD-E96E-2EA3-C021-3E0BF5B35C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9495" y="2216289"/>
            <a:ext cx="4823180" cy="23633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6302674-95A3-E89C-98F7-6FC1490DFF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9494" y="4732290"/>
            <a:ext cx="4823180" cy="15554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C1045B-7993-AE2A-DFCC-A1D685BBDE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6232" y="2171321"/>
            <a:ext cx="3950724" cy="4116062"/>
          </a:xfrm>
          <a:prstGeom prst="rect">
            <a:avLst/>
          </a:prstGeom>
        </p:spPr>
      </p:pic>
      <p:pic>
        <p:nvPicPr>
          <p:cNvPr id="13" name="Video 12">
            <a:extLst>
              <a:ext uri="{FF2B5EF4-FFF2-40B4-BE49-F238E27FC236}">
                <a16:creationId xmlns:a16="http://schemas.microsoft.com/office/drawing/2014/main" id="{43B26812-A8DE-85CC-F329-C30035056C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9497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31436">
        <p14:prism/>
      </p:transition>
    </mc:Choice>
    <mc:Fallback>
      <p:transition spd="slow" advTm="314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B4AC1-21FC-B7CB-6D71-2DBA48287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Autofit/>
          </a:bodyPr>
          <a:lstStyle/>
          <a:p>
            <a:r>
              <a:rPr lang="en-US" sz="4000" dirty="0"/>
              <a:t>These are the Sources We Added To </a:t>
            </a:r>
            <a:r>
              <a:rPr lang="en-US" sz="4000" dirty="0" err="1"/>
              <a:t>NotebookLM</a:t>
            </a:r>
            <a:endParaRPr lang="en-US" sz="40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B5D898-4472-84F8-682C-440031B53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/>
              <a:t>MISRGO 2</a:t>
            </a:r>
            <a:r>
              <a:rPr lang="en-US" sz="2200" baseline="30000" dirty="0"/>
              <a:t>nd</a:t>
            </a:r>
            <a:r>
              <a:rPr lang="en-US" sz="2200" dirty="0"/>
              <a:t> Quarter Evaluation Report</a:t>
            </a:r>
          </a:p>
          <a:p>
            <a:r>
              <a:rPr lang="en-US" sz="2200" dirty="0"/>
              <a:t>CDC Reports – Smokeless Tobacco, Health Disparities, Menthol</a:t>
            </a:r>
          </a:p>
          <a:p>
            <a:r>
              <a:rPr lang="en-US" sz="2200" dirty="0"/>
              <a:t>Campaign for Tobacco Free Kids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ABEE11-8952-AED7-32EF-0D2F703C6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3512" y="-4011"/>
            <a:ext cx="4366223" cy="6858000"/>
          </a:xfrm>
          <a:prstGeom prst="rect">
            <a:avLst/>
          </a:prstGeom>
        </p:spPr>
      </p:pic>
      <p:pic>
        <p:nvPicPr>
          <p:cNvPr id="11" name="Video 10">
            <a:extLst>
              <a:ext uri="{FF2B5EF4-FFF2-40B4-BE49-F238E27FC236}">
                <a16:creationId xmlns:a16="http://schemas.microsoft.com/office/drawing/2014/main" id="{C54FD0EF-DD28-2418-1820-32AC9992B1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4826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0790">
        <p14:prism/>
      </p:transition>
    </mc:Choice>
    <mc:Fallback>
      <p:transition spd="slow" advTm="107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C2303-FF8C-8348-8344-22D15A24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Select Audio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0F771B-8218-F73D-9CA5-3F76751C94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611" y="1845426"/>
            <a:ext cx="10289724" cy="445030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D14CB8E-A38D-85F4-9D39-CFAC26ADED83}"/>
              </a:ext>
            </a:extLst>
          </p:cNvPr>
          <p:cNvCxnSpPr>
            <a:cxnSpLocks/>
          </p:cNvCxnSpPr>
          <p:nvPr/>
        </p:nvCxnSpPr>
        <p:spPr>
          <a:xfrm>
            <a:off x="9148791" y="1395663"/>
            <a:ext cx="0" cy="1343596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E6FCD9DF-A129-0B2C-3218-197E03A5B890}"/>
              </a:ext>
            </a:extLst>
          </p:cNvPr>
          <p:cNvSpPr txBox="1"/>
          <p:nvPr/>
        </p:nvSpPr>
        <p:spPr>
          <a:xfrm>
            <a:off x="8648950" y="562271"/>
            <a:ext cx="1403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Abbreviated Podcast</a:t>
            </a:r>
          </a:p>
        </p:txBody>
      </p:sp>
      <p:pic>
        <p:nvPicPr>
          <p:cNvPr id="23" name="Video 22">
            <a:extLst>
              <a:ext uri="{FF2B5EF4-FFF2-40B4-BE49-F238E27FC236}">
                <a16:creationId xmlns:a16="http://schemas.microsoft.com/office/drawing/2014/main" id="{E5790273-DE74-A70C-D825-045BAED7541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1288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71994">
        <p14:prism/>
      </p:transition>
    </mc:Choice>
    <mc:Fallback>
      <p:transition spd="slow" advTm="719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70043" objId="14"/>
        <p14:stopEvt time="70554" objId="1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EFDF8A-1C1F-64DE-922C-D5ACA09A8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81CCA16-431B-650C-8486-D5311D6FC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51371-4D79-57CD-625E-9B39CDC9D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Select Slide Deck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5D9C26-7532-34EC-0886-334E12BE7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611" y="1845426"/>
            <a:ext cx="10289724" cy="445030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FD9F44B-7FB6-73F0-D4E0-3268F1EEFDA0}"/>
              </a:ext>
            </a:extLst>
          </p:cNvPr>
          <p:cNvCxnSpPr>
            <a:cxnSpLocks/>
          </p:cNvCxnSpPr>
          <p:nvPr/>
        </p:nvCxnSpPr>
        <p:spPr>
          <a:xfrm>
            <a:off x="10400075" y="1338345"/>
            <a:ext cx="0" cy="1343596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Video 3">
            <a:extLst>
              <a:ext uri="{FF2B5EF4-FFF2-40B4-BE49-F238E27FC236}">
                <a16:creationId xmlns:a16="http://schemas.microsoft.com/office/drawing/2014/main" id="{CE111E07-8B34-EE61-0D00-90E1B7E76F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76023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2775">
        <p14:prism/>
      </p:transition>
    </mc:Choice>
    <mc:Fallback>
      <p:transition spd="slow" advTm="227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61106-DF81-4B57-601E-BD5CFD9E0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Deck </a:t>
            </a:r>
            <a:r>
              <a:rPr lang="en-US" sz="3200" dirty="0"/>
              <a:t>(abbreviated)</a:t>
            </a:r>
          </a:p>
        </p:txBody>
      </p:sp>
      <p:pic>
        <p:nvPicPr>
          <p:cNvPr id="4" name="Brief Tobacco_s_Target_in_Arkansas.mp4">
            <a:hlinkClick r:id="" action="ppaction://media"/>
            <a:extLst>
              <a:ext uri="{FF2B5EF4-FFF2-40B4-BE49-F238E27FC236}">
                <a16:creationId xmlns:a16="http://schemas.microsoft.com/office/drawing/2014/main" id="{A5AB7051-1A77-8A2C-9944-D635180301D1}"/>
              </a:ext>
            </a:extLst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  <p:pic>
        <p:nvPicPr>
          <p:cNvPr id="6" name="Video 5">
            <a:extLst>
              <a:ext uri="{FF2B5EF4-FFF2-40B4-BE49-F238E27FC236}">
                <a16:creationId xmlns:a16="http://schemas.microsoft.com/office/drawing/2014/main" id="{C3CA8FF6-BABF-09C7-E6D6-2B98552F811F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5347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16055">
        <p14:prism/>
      </p:transition>
    </mc:Choice>
    <mc:Fallback>
      <p:transition spd="slow" advTm="1160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87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531" objId="4"/>
        <p14:stopEvt time="100440" objId="4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C2303-FF8C-8348-8344-22D15A24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Select Infographic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0F771B-8218-F73D-9CA5-3F76751C94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611" y="1845426"/>
            <a:ext cx="10289724" cy="445030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D14CB8E-A38D-85F4-9D39-CFAC26ADED83}"/>
              </a:ext>
            </a:extLst>
          </p:cNvPr>
          <p:cNvCxnSpPr>
            <a:cxnSpLocks/>
          </p:cNvCxnSpPr>
          <p:nvPr/>
        </p:nvCxnSpPr>
        <p:spPr>
          <a:xfrm>
            <a:off x="10340698" y="1021278"/>
            <a:ext cx="0" cy="2825982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Video 5">
            <a:extLst>
              <a:ext uri="{FF2B5EF4-FFF2-40B4-BE49-F238E27FC236}">
                <a16:creationId xmlns:a16="http://schemas.microsoft.com/office/drawing/2014/main" id="{EE766987-4AC7-5BFF-496E-E75C9AF064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9712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0208">
        <p14:prism/>
      </p:transition>
    </mc:Choice>
    <mc:Fallback>
      <p:transition spd="slow" advTm="102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B8F2D-FEBB-A4F9-6C99-71655139B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Infographic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1D8803-52E5-C649-DAE1-0C2032A9A1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3173" y="1584169"/>
            <a:ext cx="7982606" cy="44503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A786B1-4CAD-346A-3622-B6F8D7825FAF}"/>
              </a:ext>
            </a:extLst>
          </p:cNvPr>
          <p:cNvSpPr txBox="1"/>
          <p:nvPr/>
        </p:nvSpPr>
        <p:spPr>
          <a:xfrm>
            <a:off x="4788190" y="6261570"/>
            <a:ext cx="2612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hlinkClick r:id="rId5"/>
              </a:rPr>
              <a:t>NotebookLM</a:t>
            </a:r>
            <a:r>
              <a:rPr lang="en-US" dirty="0">
                <a:hlinkClick r:id="rId5"/>
              </a:rPr>
              <a:t> Infographic</a:t>
            </a:r>
            <a:endParaRPr lang="en-US" dirty="0"/>
          </a:p>
        </p:txBody>
      </p:sp>
      <p:pic>
        <p:nvPicPr>
          <p:cNvPr id="8" name="Video 7">
            <a:extLst>
              <a:ext uri="{FF2B5EF4-FFF2-40B4-BE49-F238E27FC236}">
                <a16:creationId xmlns:a16="http://schemas.microsoft.com/office/drawing/2014/main" id="{B6539A53-C20C-7C23-3224-AAC24DFB53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6772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1337">
        <p14:prism/>
      </p:transition>
    </mc:Choice>
    <mc:Fallback>
      <p:transition spd="slow" advTm="113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2BD54-1BA4-0AA0-F404-FB86A0515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Listen to Entire Podcast and Slide Show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780754-81C3-0922-EB55-2AB212905A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478" y="1690687"/>
            <a:ext cx="2581792" cy="40506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96E07A-937F-19E6-5D4C-EB0F20381E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2548" y="1690688"/>
            <a:ext cx="7892244" cy="40506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9BDB07-C35D-6A50-89CB-71E1889AE497}"/>
              </a:ext>
            </a:extLst>
          </p:cNvPr>
          <p:cNvSpPr txBox="1"/>
          <p:nvPr/>
        </p:nvSpPr>
        <p:spPr>
          <a:xfrm>
            <a:off x="6337774" y="6014451"/>
            <a:ext cx="2581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hlinkClick r:id="rId6"/>
              </a:rPr>
              <a:t>NotebookLM</a:t>
            </a:r>
            <a:r>
              <a:rPr lang="en-US" dirty="0">
                <a:hlinkClick r:id="rId6"/>
              </a:rPr>
              <a:t> Slide Show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9D65BD-F584-3B1F-B92D-B537634A7519}"/>
              </a:ext>
            </a:extLst>
          </p:cNvPr>
          <p:cNvSpPr txBox="1"/>
          <p:nvPr/>
        </p:nvSpPr>
        <p:spPr>
          <a:xfrm>
            <a:off x="1102256" y="6014451"/>
            <a:ext cx="2316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hlinkClick r:id="rId7"/>
              </a:rPr>
              <a:t>NotebookLM</a:t>
            </a:r>
            <a:r>
              <a:rPr lang="en-US" dirty="0">
                <a:hlinkClick r:id="rId7"/>
              </a:rPr>
              <a:t> Podcast</a:t>
            </a:r>
            <a:endParaRPr lang="en-US" dirty="0"/>
          </a:p>
        </p:txBody>
      </p:sp>
      <p:pic>
        <p:nvPicPr>
          <p:cNvPr id="11" name="Video 10">
            <a:extLst>
              <a:ext uri="{FF2B5EF4-FFF2-40B4-BE49-F238E27FC236}">
                <a16:creationId xmlns:a16="http://schemas.microsoft.com/office/drawing/2014/main" id="{71A55707-65F7-C6CE-CFB2-71D8F39D36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6173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44609">
        <p14:prism/>
      </p:transition>
    </mc:Choice>
    <mc:Fallback>
      <p:transition spd="slow" advTm="446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D50F262-343C-4101-AB3C-9DA1072F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4C77CD-25C1-F4A2-FFA2-3CCDBF27D8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99" r="8854"/>
          <a:stretch>
            <a:fillRect/>
          </a:stretch>
        </p:blipFill>
        <p:spPr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9C6278-5BBB-0E40-6949-5D63406861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83" r="4124"/>
          <a:stretch>
            <a:fillRect/>
          </a:stretch>
        </p:blipFill>
        <p:spPr>
          <a:xfrm>
            <a:off x="3595404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A0924B3-0260-445E-AFD7-9533C0D1B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C34E8CB-B972-4A94-8469-315C10C2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DFDF0-4430-17DD-3758-72728FB98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830" y="1005882"/>
            <a:ext cx="2859745" cy="12435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Contact Information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0A549F-C437-AB09-FC1C-7D1AD86311DF}"/>
              </a:ext>
            </a:extLst>
          </p:cNvPr>
          <p:cNvSpPr txBox="1"/>
          <p:nvPr/>
        </p:nvSpPr>
        <p:spPr>
          <a:xfrm>
            <a:off x="489097" y="2405412"/>
            <a:ext cx="35603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Dr. David Fetterman</a:t>
            </a:r>
          </a:p>
          <a:p>
            <a:r>
              <a:rPr lang="en-US" sz="1600" dirty="0">
                <a:hlinkClick r:id="rId6"/>
              </a:rPr>
              <a:t>Fettermanassociates@gmail.com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Dr. Linda Delaney</a:t>
            </a:r>
          </a:p>
          <a:p>
            <a:r>
              <a:rPr lang="en-US" sz="1600" dirty="0">
                <a:hlinkClick r:id="rId7"/>
              </a:rPr>
              <a:t>linda@lfdconsulting.com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0E64E-5FDD-1EAF-C592-C41D4EF8EB74}"/>
              </a:ext>
            </a:extLst>
          </p:cNvPr>
          <p:cNvSpPr txBox="1"/>
          <p:nvPr/>
        </p:nvSpPr>
        <p:spPr>
          <a:xfrm>
            <a:off x="367830" y="4648599"/>
            <a:ext cx="2747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AI Tobacco Prevention Products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396812-F1F3-5EDE-6ED1-EDCE6D24EBB4}"/>
              </a:ext>
            </a:extLst>
          </p:cNvPr>
          <p:cNvSpPr txBox="1"/>
          <p:nvPr/>
        </p:nvSpPr>
        <p:spPr>
          <a:xfrm>
            <a:off x="393155" y="5390453"/>
            <a:ext cx="2974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70C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NotebookLM Slide Show</a:t>
            </a:r>
            <a:endParaRPr lang="en-US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70C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NotebookLM Podcast</a:t>
            </a:r>
            <a:endParaRPr lang="en-US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70C0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NotebookLM Infographic</a:t>
            </a:r>
            <a:endParaRPr lang="en-US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11" name="Video 10">
            <a:extLst>
              <a:ext uri="{FF2B5EF4-FFF2-40B4-BE49-F238E27FC236}">
                <a16:creationId xmlns:a16="http://schemas.microsoft.com/office/drawing/2014/main" id="{42D108BA-F688-8EBD-35AF-51DD96A3AA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362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8473">
        <p14:prism/>
      </p:transition>
    </mc:Choice>
    <mc:Fallback>
      <p:transition spd="slow" advTm="184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9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138</Words>
  <Application>Microsoft Macintosh PowerPoint</Application>
  <PresentationFormat>Widescreen</PresentationFormat>
  <Paragraphs>35</Paragraphs>
  <Slides>12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Avenir Next LT Pro</vt:lpstr>
      <vt:lpstr>Calibri</vt:lpstr>
      <vt:lpstr>Office Theme</vt:lpstr>
      <vt:lpstr>AI Empowerment Evaluation  &amp;  Tobacco Prevention</vt:lpstr>
      <vt:lpstr>Using NotebookLM to Generate Tobacco Prevention Products</vt:lpstr>
      <vt:lpstr>Podcasts:  First, Add Sources                       Second, Select Audio Overview</vt:lpstr>
      <vt:lpstr>Relevant Sources</vt:lpstr>
      <vt:lpstr>These are the Sources We Added To NotebookLM</vt:lpstr>
      <vt:lpstr>Select Audio Overview</vt:lpstr>
      <vt:lpstr>Select Slide Deck</vt:lpstr>
      <vt:lpstr>Slide Deck (abbreviated)</vt:lpstr>
      <vt:lpstr>Select Infographic</vt:lpstr>
      <vt:lpstr>Infographic</vt:lpstr>
      <vt:lpstr>Listen to Entire Podcast and Slide Show</vt:lpstr>
      <vt:lpstr>Contact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Fetterman</dc:creator>
  <cp:lastModifiedBy>David Fetterman</cp:lastModifiedBy>
  <cp:revision>20</cp:revision>
  <dcterms:created xsi:type="dcterms:W3CDTF">2026-04-02T21:44:01Z</dcterms:created>
  <dcterms:modified xsi:type="dcterms:W3CDTF">2026-04-03T02:19:28Z</dcterms:modified>
</cp:coreProperties>
</file>